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35274E2-8671-4F7E-A272-2A484851237B}" type="datetimeFigureOut">
              <a:rPr lang="en-US" smtClean="0"/>
              <a:pPr/>
              <a:t>9/20/11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0F6243E-ADE8-451F-B2B5-7B5743738D8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/>
              <a:t>Castilla</a:t>
            </a:r>
            <a:r>
              <a:rPr lang="en-US" b="1" dirty="0" smtClean="0"/>
              <a:t>-la </a:t>
            </a:r>
            <a:r>
              <a:rPr lang="en-US" b="1" dirty="0" err="1" smtClean="0"/>
              <a:t>mancha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1600200"/>
            <a:ext cx="6400800" cy="762000"/>
          </a:xfrm>
        </p:spPr>
        <p:txBody>
          <a:bodyPr/>
          <a:lstStyle/>
          <a:p>
            <a:r>
              <a:rPr lang="en-US" b="1" i="0" dirty="0" smtClean="0"/>
              <a:t>La </a:t>
            </a:r>
            <a:r>
              <a:rPr lang="en-US" b="1" i="0" dirty="0" err="1" smtClean="0"/>
              <a:t>historia</a:t>
            </a:r>
            <a:r>
              <a:rPr lang="en-US" b="1" i="0" dirty="0" smtClean="0"/>
              <a:t> de</a:t>
            </a:r>
            <a:endParaRPr lang="en-US" b="1" i="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7786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cole Siering\Desktop\ma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43891"/>
            <a:ext cx="4881989" cy="41910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1390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43000" y="1219200"/>
            <a:ext cx="6781800" cy="6477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La </a:t>
            </a:r>
            <a:r>
              <a:rPr lang="en-US" b="1" dirty="0" err="1" smtClean="0"/>
              <a:t>historia</a:t>
            </a:r>
            <a:r>
              <a:rPr lang="en-US" b="1" dirty="0" smtClean="0"/>
              <a:t> de </a:t>
            </a:r>
            <a:r>
              <a:rPr lang="en-US" b="1" dirty="0" err="1" smtClean="0"/>
              <a:t>espaÑa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2057400"/>
            <a:ext cx="7620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1- ¿Cuáles ruinas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dejaron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los romanos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_tradnl" sz="2400" b="1" dirty="0" err="1" smtClean="0">
                <a:latin typeface="Arial" pitchFamily="34" charset="0"/>
                <a:cs typeface="Arial" pitchFamily="34" charset="0"/>
              </a:rPr>
              <a:t>Segó</a:t>
            </a:r>
            <a:r>
              <a:rPr lang="es-ES_tradnl" sz="2400" b="1" dirty="0" err="1" smtClean="0">
                <a:latin typeface="Franklin Gothic Book"/>
                <a:cs typeface="Arial" pitchFamily="34" charset="0"/>
              </a:rPr>
              <a:t>briga</a:t>
            </a:r>
            <a:r>
              <a:rPr lang="es-ES_tradnl" sz="2400" b="1" dirty="0" smtClean="0">
                <a:latin typeface="Franklin Gothic Book"/>
                <a:cs typeface="Arial" pitchFamily="34" charset="0"/>
              </a:rPr>
              <a:t>,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España?</a:t>
            </a:r>
          </a:p>
          <a:p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2- ¿Qué ciudad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fue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la capital de </a:t>
            </a:r>
            <a:r>
              <a:rPr lang="es-ES_tradnl" sz="24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los visigodos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? ¿Cuánto tiempo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se quedaron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los visigodos en España?</a:t>
            </a:r>
          </a:p>
          <a:p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3- ¿Cómo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influyeron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los musulmanes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la región de Castilla-La Mancha?</a:t>
            </a:r>
          </a:p>
          <a:p>
            <a:pPr algn="ctr"/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p. 2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7372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24000" y="1219200"/>
            <a:ext cx="6400800" cy="6477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Arte y </a:t>
            </a:r>
            <a:r>
              <a:rPr lang="en-US" b="1" dirty="0" err="1" smtClean="0"/>
              <a:t>cultura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2133600"/>
            <a:ext cx="7620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4- ¿Quiénes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reconocieron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la calidad de </a:t>
            </a:r>
            <a:r>
              <a:rPr lang="es-ES_tradnl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las espadas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de Toledo? (p. 4)</a:t>
            </a:r>
          </a:p>
          <a:p>
            <a:endParaRPr lang="es-ES_tradnl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5- ¿Quién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hizo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el arte </a:t>
            </a:r>
            <a:r>
              <a:rPr lang="es-ES_tradnl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Mudéjar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? (p. 4)</a:t>
            </a:r>
          </a:p>
          <a:p>
            <a:endParaRPr lang="es-ES_tradnl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6- ¿En qué a</a:t>
            </a:r>
            <a:r>
              <a:rPr lang="es-ES_tradnl" sz="2400" b="1" dirty="0" smtClean="0">
                <a:latin typeface="Arial Bold" pitchFamily="34" charset="0"/>
                <a:cs typeface="Arial" pitchFamily="34" charset="0"/>
              </a:rPr>
              <a:t>ño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u="sng" dirty="0" smtClean="0">
                <a:latin typeface="Arial" pitchFamily="34" charset="0"/>
                <a:cs typeface="Arial" pitchFamily="34" charset="0"/>
              </a:rPr>
              <a:t>llegó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s-ES_tradnl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 Greco 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a Toledo? ** ¿De d</a:t>
            </a:r>
            <a:r>
              <a:rPr lang="es-ES_tradnl" sz="2400" b="1" dirty="0" smtClean="0">
                <a:latin typeface="Arial Bold" pitchFamily="34" charset="0"/>
                <a:cs typeface="Arial" pitchFamily="34" charset="0"/>
              </a:rPr>
              <a:t>ónde </a:t>
            </a:r>
            <a:r>
              <a:rPr lang="es-ES_tradnl" sz="2400" b="1" u="sng" dirty="0" smtClean="0">
                <a:latin typeface="Arial Bold" pitchFamily="34" charset="0"/>
                <a:cs typeface="Arial" pitchFamily="34" charset="0"/>
              </a:rPr>
              <a:t>vino</a:t>
            </a:r>
            <a:r>
              <a:rPr lang="es-ES_tradnl" sz="2400" b="1" dirty="0" smtClean="0">
                <a:latin typeface="Arial Bold" pitchFamily="34" charset="0"/>
                <a:cs typeface="Arial" pitchFamily="34" charset="0"/>
              </a:rPr>
              <a:t>?**</a:t>
            </a:r>
            <a:r>
              <a:rPr lang="es-ES_tradnl" sz="2400" b="1" dirty="0" smtClean="0">
                <a:latin typeface="Arial" pitchFamily="34" charset="0"/>
                <a:cs typeface="Arial" pitchFamily="34" charset="0"/>
              </a:rPr>
              <a:t> (p. 5)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969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1143000"/>
            <a:ext cx="693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Bold" pitchFamily="34" charset="0"/>
              </a:rPr>
              <a:t>As you answer each question in a complete sentence, list the </a:t>
            </a:r>
            <a:r>
              <a:rPr lang="en-US" sz="2400" b="1" u="sng" dirty="0" smtClean="0">
                <a:latin typeface="Arial Bold" pitchFamily="34" charset="0"/>
              </a:rPr>
              <a:t>verbs</a:t>
            </a:r>
            <a:r>
              <a:rPr lang="en-US" sz="2400" b="1" dirty="0" smtClean="0">
                <a:latin typeface="Arial Bold" pitchFamily="34" charset="0"/>
              </a:rPr>
              <a:t> you use in one column and their infinitives in another column, along with the meaning in English.</a:t>
            </a:r>
          </a:p>
          <a:p>
            <a:endParaRPr lang="en-US" sz="2400" b="1" dirty="0">
              <a:latin typeface="Arial Bold" pitchFamily="34" charset="0"/>
            </a:endParaRPr>
          </a:p>
          <a:p>
            <a:r>
              <a:rPr lang="en-US" sz="2400" b="1" dirty="0" err="1" smtClean="0">
                <a:latin typeface="Arial Bold" pitchFamily="34" charset="0"/>
              </a:rPr>
              <a:t>Ej</a:t>
            </a:r>
            <a:r>
              <a:rPr lang="en-US" sz="2400" b="1" dirty="0" smtClean="0">
                <a:latin typeface="Arial Bold" pitchFamily="34" charset="0"/>
              </a:rPr>
              <a:t>: </a:t>
            </a:r>
            <a:r>
              <a:rPr lang="es-ES_tradnl" sz="2400" b="1" dirty="0" smtClean="0">
                <a:latin typeface="Arial Bold" pitchFamily="34" charset="0"/>
              </a:rPr>
              <a:t>Los musulmanes </a:t>
            </a:r>
            <a:r>
              <a:rPr lang="es-ES_tradnl" sz="2400" b="1" u="sng" dirty="0" smtClean="0">
                <a:latin typeface="Arial Bold" pitchFamily="34" charset="0"/>
              </a:rPr>
              <a:t>construyeron</a:t>
            </a:r>
            <a:r>
              <a:rPr lang="es-ES_tradnl" sz="2400" b="1" dirty="0" smtClean="0">
                <a:latin typeface="Arial Bold" pitchFamily="34" charset="0"/>
              </a:rPr>
              <a:t> castillos.</a:t>
            </a:r>
            <a:endParaRPr lang="es-ES_tradnl" sz="2400" b="1" dirty="0">
              <a:latin typeface="Arial Bold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5810867"/>
              </p:ext>
            </p:extLst>
          </p:nvPr>
        </p:nvGraphicFramePr>
        <p:xfrm>
          <a:off x="1447800" y="3581400"/>
          <a:ext cx="6096000" cy="25400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048000"/>
                <a:gridCol w="3048000"/>
              </a:tblGrid>
              <a:tr h="73660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/>
                        <a:t>construyeron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bg1"/>
                          </a:solidFill>
                        </a:rPr>
                        <a:t>construir</a:t>
                      </a:r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 – to build</a:t>
                      </a:r>
                      <a:endParaRPr lang="en-US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66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69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1143000"/>
            <a:ext cx="693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Arial Bold" pitchFamily="34" charset="0"/>
              </a:rPr>
              <a:t>Imagínate</a:t>
            </a:r>
            <a:r>
              <a:rPr lang="en-US" sz="2400" b="1" dirty="0" smtClean="0">
                <a:latin typeface="Arial Bold" pitchFamily="34" charset="0"/>
              </a:rPr>
              <a:t> que </a:t>
            </a:r>
            <a:r>
              <a:rPr lang="en-US" sz="2400" b="1" dirty="0" err="1" smtClean="0">
                <a:latin typeface="Arial Bold" pitchFamily="34" charset="0"/>
              </a:rPr>
              <a:t>acabas</a:t>
            </a:r>
            <a:r>
              <a:rPr lang="en-US" sz="2400" b="1" dirty="0" smtClean="0">
                <a:latin typeface="Arial Bold" pitchFamily="34" charset="0"/>
              </a:rPr>
              <a:t> de </a:t>
            </a:r>
            <a:r>
              <a:rPr lang="en-US" sz="2400" b="1" dirty="0" err="1" smtClean="0">
                <a:latin typeface="Arial Bold" pitchFamily="34" charset="0"/>
              </a:rPr>
              <a:t>llegar</a:t>
            </a:r>
            <a:r>
              <a:rPr lang="en-US" sz="2400" b="1" dirty="0" smtClean="0">
                <a:latin typeface="Arial Bold" pitchFamily="34" charset="0"/>
              </a:rPr>
              <a:t> de un </a:t>
            </a:r>
            <a:r>
              <a:rPr lang="en-US" sz="2400" b="1" dirty="0" err="1" smtClean="0">
                <a:latin typeface="Arial Bold" pitchFamily="34" charset="0"/>
              </a:rPr>
              <a:t>viaje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estudiantil</a:t>
            </a:r>
            <a:r>
              <a:rPr lang="en-US" sz="2400" b="1" dirty="0" smtClean="0">
                <a:latin typeface="Arial Bold" pitchFamily="34" charset="0"/>
              </a:rPr>
              <a:t> de </a:t>
            </a:r>
            <a:r>
              <a:rPr lang="en-US" sz="2400" b="1" dirty="0" err="1" smtClean="0">
                <a:latin typeface="Arial Bold" pitchFamily="34" charset="0"/>
              </a:rPr>
              <a:t>Castilla</a:t>
            </a:r>
            <a:r>
              <a:rPr lang="en-US" sz="2400" b="1" dirty="0" smtClean="0">
                <a:latin typeface="Arial Bold" pitchFamily="34" charset="0"/>
              </a:rPr>
              <a:t>-La Mancha. </a:t>
            </a:r>
            <a:r>
              <a:rPr lang="en-US" sz="2400" b="1" dirty="0" err="1" smtClean="0">
                <a:latin typeface="Arial Bold" pitchFamily="34" charset="0"/>
              </a:rPr>
              <a:t>Usa</a:t>
            </a:r>
            <a:r>
              <a:rPr lang="en-US" sz="2400" b="1" dirty="0" smtClean="0">
                <a:latin typeface="Arial Bold" pitchFamily="34" charset="0"/>
              </a:rPr>
              <a:t> el </a:t>
            </a:r>
            <a:r>
              <a:rPr lang="en-US" sz="2400" b="1" dirty="0" err="1" smtClean="0">
                <a:latin typeface="Arial Bold" pitchFamily="34" charset="0"/>
              </a:rPr>
              <a:t>vocabulario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para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escribir</a:t>
            </a:r>
            <a:r>
              <a:rPr lang="en-US" sz="2400" b="1" dirty="0" smtClean="0">
                <a:latin typeface="Arial Bold" pitchFamily="34" charset="0"/>
              </a:rPr>
              <a:t> lo que </a:t>
            </a:r>
            <a:r>
              <a:rPr lang="en-US" sz="2400" b="1" dirty="0" err="1" smtClean="0">
                <a:latin typeface="Arial Bold" pitchFamily="34" charset="0"/>
              </a:rPr>
              <a:t>hicieron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tú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y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tus</a:t>
            </a:r>
            <a:r>
              <a:rPr lang="en-US" sz="2400" b="1" dirty="0" smtClean="0">
                <a:latin typeface="Arial Bold" pitchFamily="34" charset="0"/>
              </a:rPr>
              <a:t> </a:t>
            </a:r>
            <a:r>
              <a:rPr lang="en-US" sz="2400" b="1" dirty="0" err="1" smtClean="0">
                <a:latin typeface="Arial Bold" pitchFamily="34" charset="0"/>
              </a:rPr>
              <a:t>compañeros</a:t>
            </a:r>
            <a:r>
              <a:rPr lang="en-US" sz="2400" b="1" dirty="0" smtClean="0">
                <a:latin typeface="Arial Bold" pitchFamily="34" charset="0"/>
              </a:rPr>
              <a:t> de </a:t>
            </a:r>
            <a:r>
              <a:rPr lang="en-US" sz="2400" b="1" dirty="0" err="1" smtClean="0">
                <a:latin typeface="Arial Bold" pitchFamily="34" charset="0"/>
              </a:rPr>
              <a:t>clase</a:t>
            </a:r>
            <a:r>
              <a:rPr lang="en-US" sz="2400" b="1" dirty="0" smtClean="0">
                <a:latin typeface="Arial Bold" pitchFamily="34" charset="0"/>
              </a:rPr>
              <a:t>.</a:t>
            </a:r>
          </a:p>
          <a:p>
            <a:endParaRPr lang="en-US" sz="2400" b="1" dirty="0" smtClean="0">
              <a:latin typeface="Arial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3352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quedarse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3886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llegar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43434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apreciar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4953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venir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3886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dejar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9400" y="4419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 Black"/>
                <a:cs typeface="Arial Black"/>
              </a:rPr>
              <a:t>ser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9400" y="2971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influir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8200" y="2971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castillo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3505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molino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8200" y="4038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viento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4800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comprar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9400" y="34290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 Black"/>
                <a:cs typeface="Arial Black"/>
              </a:rPr>
              <a:t>comer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2895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 Black"/>
                <a:cs typeface="Arial Black"/>
              </a:rPr>
              <a:t>hacer</a:t>
            </a:r>
            <a:r>
              <a:rPr lang="en-US" sz="2000" dirty="0" smtClean="0">
                <a:latin typeface="Arial Black"/>
                <a:cs typeface="Arial Black"/>
              </a:rPr>
              <a:t> </a:t>
            </a:r>
            <a:endParaRPr lang="en-US" sz="2000" dirty="0">
              <a:latin typeface="Arial Black"/>
              <a:cs typeface="Arial Black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6800" y="46482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queso</a:t>
            </a:r>
            <a:r>
              <a:rPr lang="en-US" sz="2000" dirty="0" smtClean="0">
                <a:solidFill>
                  <a:srgbClr val="FF0000"/>
                </a:solidFill>
                <a:latin typeface="Arial Black"/>
                <a:cs typeface="Arial Black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manchego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72200" y="35052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llanuras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72200" y="2971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museo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0" y="40386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artesanía</a:t>
            </a:r>
            <a:endParaRPr lang="en-US" sz="20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69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62000" y="533400"/>
            <a:ext cx="72390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all" spc="3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Contribuciones</a:t>
            </a:r>
            <a:r>
              <a:rPr kumimoji="0" lang="es-ES_tradnl" sz="2400" b="1" i="0" u="none" strike="noStrike" kern="1200" cap="all" spc="3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 la </a:t>
            </a:r>
            <a:r>
              <a:rPr kumimoji="0" lang="es-ES_tradnl" sz="2400" b="1" i="0" u="none" strike="noStrike" kern="1200" cap="all" spc="3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historia espa</a:t>
            </a:r>
            <a:r>
              <a:rPr kumimoji="0" lang="es-ES_tradnl" sz="2400" b="1" i="0" u="none" strike="noStrike" kern="1200" cap="all" spc="3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ñola </a:t>
            </a:r>
            <a:r>
              <a:rPr kumimoji="0" lang="es-ES_tradnl" sz="2400" b="1" i="0" u="none" strike="noStrike" kern="1200" cap="all" spc="3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 al </a:t>
            </a:r>
            <a:r>
              <a:rPr kumimoji="0" lang="es-ES_tradnl" sz="2400" b="1" i="0" u="none" strike="noStrike" kern="1200" cap="all" spc="30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castellano</a:t>
            </a:r>
            <a:r>
              <a:rPr kumimoji="0" lang="en-US" sz="2400" b="1" i="0" u="none" strike="noStrike" kern="1200" cap="all" spc="3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endParaRPr kumimoji="0" lang="en-US" sz="2400" b="1" i="0" u="none" strike="noStrike" kern="1200" cap="all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981200"/>
          <a:ext cx="7239000" cy="399288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413000"/>
                <a:gridCol w="2413000"/>
                <a:gridCol w="2413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Los </a:t>
                      </a:r>
                      <a:r>
                        <a:rPr lang="en-US" sz="2400" b="1" i="0" dirty="0" err="1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romanos</a:t>
                      </a:r>
                      <a:endParaRPr lang="en-US" sz="2400" b="1" i="0" dirty="0">
                        <a:solidFill>
                          <a:srgbClr val="FF0000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Los </a:t>
                      </a:r>
                      <a:r>
                        <a:rPr lang="en-US" sz="2400" b="1" i="0" dirty="0" err="1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visigodos</a:t>
                      </a:r>
                      <a:endParaRPr lang="en-US" sz="2400" b="1" i="0" dirty="0">
                        <a:solidFill>
                          <a:srgbClr val="FF0000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Los </a:t>
                      </a:r>
                      <a:r>
                        <a:rPr lang="en-US" sz="2400" b="1" dirty="0" err="1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musulmanes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  <a:tr h="3134118">
                <a:tc>
                  <a:txBody>
                    <a:bodyPr/>
                    <a:lstStyle/>
                    <a:p>
                      <a:r>
                        <a:rPr lang="es-ES_tradnl" noProof="0" smtClean="0">
                          <a:latin typeface="Calibri"/>
                          <a:cs typeface="Calibri"/>
                        </a:rPr>
                        <a:t>-Hablaban lat</a:t>
                      </a:r>
                      <a:r>
                        <a:rPr lang="es-ES_tradnl" noProof="0" smtClean="0">
                          <a:latin typeface="Calibri"/>
                          <a:cs typeface="Calibri"/>
                        </a:rPr>
                        <a:t>ín</a:t>
                      </a:r>
                    </a:p>
                    <a:p>
                      <a:endParaRPr lang="es-ES_tradnl" noProof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noProof="0" smtClean="0">
                          <a:latin typeface="Calibri"/>
                          <a:cs typeface="Calibri"/>
                        </a:rPr>
                        <a:t>-Dejaron ruinas como anfiteatros y baños públicos</a:t>
                      </a:r>
                    </a:p>
                    <a:p>
                      <a:endParaRPr lang="es-ES_tradnl" noProof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noProof="0" smtClean="0">
                          <a:latin typeface="Calibri"/>
                          <a:cs typeface="Calibri"/>
                        </a:rPr>
                        <a:t>-Reconocieron el valor de las espadas de Toledo (artesanía)</a:t>
                      </a:r>
                      <a:endParaRPr lang="es-ES_tradnl" noProof="0"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noProof="0" dirty="0" smtClean="0">
                          <a:latin typeface="Calibri"/>
                          <a:cs typeface="Calibri"/>
                        </a:rPr>
                        <a:t>-Hablaban un idioma</a:t>
                      </a:r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 germ</a:t>
                      </a:r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ánico</a:t>
                      </a:r>
                    </a:p>
                    <a:p>
                      <a:endParaRPr lang="es-ES_tradnl" baseline="0" noProof="0" dirty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-Nombraron Toledo como la capital de España (capital actual es Madrid)</a:t>
                      </a:r>
                      <a:endParaRPr lang="es-ES_tradnl" noProof="0" dirty="0"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noProof="0" dirty="0" smtClean="0">
                          <a:latin typeface="Calibri"/>
                          <a:cs typeface="Calibri"/>
                        </a:rPr>
                        <a:t>-Hablaban</a:t>
                      </a:r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árabe</a:t>
                      </a:r>
                    </a:p>
                    <a:p>
                      <a:endParaRPr lang="es-ES_tradnl" baseline="0" noProof="0" dirty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-Construyeron mezquitas (influyeron la arquitectura)</a:t>
                      </a:r>
                    </a:p>
                    <a:p>
                      <a:endParaRPr lang="es-ES_tradnl" baseline="0" noProof="0" dirty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-Fundaron escuelas superiores (universidades)</a:t>
                      </a:r>
                    </a:p>
                    <a:p>
                      <a:endParaRPr lang="es-ES_tradnl" baseline="0" noProof="0" dirty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es-ES_tradnl" baseline="0" noProof="0" dirty="0" smtClean="0">
                          <a:latin typeface="Calibri"/>
                          <a:cs typeface="Calibri"/>
                        </a:rPr>
                        <a:t>-Hicieron el arte Mudéjar</a:t>
                      </a:r>
                      <a:endParaRPr lang="es-ES_tradnl" noProof="0" dirty="0">
                        <a:latin typeface="Calibri"/>
                        <a:cs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169</TotalTime>
  <Words>297</Words>
  <Application>Microsoft Macintosh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Couture</vt:lpstr>
      <vt:lpstr>Castilla-la mancha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Castilla-la mancha</dc:title>
  <dc:creator>Nicole Siering</dc:creator>
  <cp:lastModifiedBy>Benjamin Rush</cp:lastModifiedBy>
  <cp:revision>16</cp:revision>
  <dcterms:created xsi:type="dcterms:W3CDTF">2011-09-20T19:18:14Z</dcterms:created>
  <dcterms:modified xsi:type="dcterms:W3CDTF">2011-09-20T19:28:06Z</dcterms:modified>
</cp:coreProperties>
</file>